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78" r:id="rId3"/>
    <p:sldId id="279" r:id="rId4"/>
    <p:sldId id="290" r:id="rId5"/>
    <p:sldId id="260" r:id="rId6"/>
    <p:sldId id="261" r:id="rId7"/>
    <p:sldId id="263" r:id="rId8"/>
    <p:sldId id="282" r:id="rId9"/>
    <p:sldId id="295" r:id="rId10"/>
    <p:sldId id="280" r:id="rId11"/>
    <p:sldId id="283" r:id="rId12"/>
    <p:sldId id="288" r:id="rId13"/>
    <p:sldId id="284" r:id="rId14"/>
    <p:sldId id="285" r:id="rId15"/>
    <p:sldId id="271" r:id="rId16"/>
    <p:sldId id="272" r:id="rId17"/>
    <p:sldId id="291" r:id="rId18"/>
    <p:sldId id="277" r:id="rId19"/>
    <p:sldId id="259" r:id="rId20"/>
    <p:sldId id="293" r:id="rId21"/>
    <p:sldId id="257" r:id="rId22"/>
    <p:sldId id="294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CCFF99"/>
    <a:srgbClr val="FFFFFF"/>
    <a:srgbClr val="FFFF00"/>
    <a:srgbClr val="66CCFF"/>
    <a:srgbClr val="CCCC00"/>
    <a:srgbClr val="FF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8B2B4-7622-46FD-8370-B803D2FB13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2CEC7-4847-48C7-80B0-6030DA95CE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E5004-389A-4E15-A544-46F17F8147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44913-FD62-4EBB-A0CF-AB2BB2DFFA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910CB-9F4F-4B53-8CA5-CC5491805D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52C45-F50B-4400-9019-CB598F1EBD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B8487-B2C0-4A78-A7E0-7ABCFE3A14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150D1-55BF-4445-A547-60D1D0F480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E3D80-D2E8-40C3-8121-E81773169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5AB33-C596-4A52-A9F3-3A70807E9E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9DF51-CD45-43D4-A728-942BA48964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1C833-9934-49AB-99F1-C5F1A89B14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14C41-5172-46B6-A7A8-4D29CC4FDF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F053C6AF-C1D4-4DB4-96BD-64B06D8006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srpska.ru/articles/12015/kutuzov.jpg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img13.nnm.ru/imagez/gallery/0/d/b/6/4/0db64b743978032af2641cc062259c88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hyperlink" Target="http://img0.liveinternet.ru/images/attach/c/0/31/601/31601240_kutuzov1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video" Target="AnimDivX32.avi" TargetMode="Externa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upload.wikimedia.org/wikipedia/commons/9/99/Andrea_Appiani_002.jpg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File08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3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5" descr="File08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5076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WordArt 6"/>
          <p:cNvSpPr>
            <a:spLocks noChangeArrowheads="1" noChangeShapeType="1" noTextEdit="1"/>
          </p:cNvSpPr>
          <p:nvPr/>
        </p:nvSpPr>
        <p:spPr bwMode="auto">
          <a:xfrm>
            <a:off x="3203575" y="188913"/>
            <a:ext cx="4673600" cy="172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Отечественная война</a:t>
            </a:r>
          </a:p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1812 года</a:t>
            </a:r>
          </a:p>
        </p:txBody>
      </p:sp>
    </p:spTree>
    <p:extLst>
      <p:ext uri="{BB962C8B-B14F-4D97-AF65-F5344CB8AC3E}">
        <p14:creationId xmlns:p14="http://schemas.microsoft.com/office/powerpoint/2010/main" val="2161045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Картинка 5 из 15768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142852"/>
            <a:ext cx="5134070" cy="63579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2924944"/>
            <a:ext cx="3520368" cy="31700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Командование на себя всеми русскими войсками принял Михаил Илларионович Кутузов.</a:t>
            </a:r>
          </a:p>
          <a:p>
            <a:pPr algn="ctr"/>
            <a:r>
              <a:rPr lang="ru-RU" sz="2000" b="1" dirty="0" smtClean="0"/>
              <a:t>Кутузов понимал, что с каждым шагом в глубь России силы французов будут слабеть, а силы русских войск возрастать.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44" y="428604"/>
            <a:ext cx="3429024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Светлейший князь Михаил Илларионович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Голенищев-Кутузов-Смоленский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vi-VN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1745</a:t>
            </a:r>
            <a:r>
              <a:rPr lang="vi-VN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—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1813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20970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WordArt 4"/>
          <p:cNvSpPr>
            <a:spLocks noChangeArrowheads="1" noChangeShapeType="1" noTextEdit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Ваше мнение</a:t>
            </a:r>
          </a:p>
        </p:txBody>
      </p:sp>
      <p:sp>
        <p:nvSpPr>
          <p:cNvPr id="39941" name="WordArt 5"/>
          <p:cNvSpPr>
            <a:spLocks noChangeArrowheads="1" noChangeShapeType="1" noTextEdit="1"/>
          </p:cNvSpPr>
          <p:nvPr/>
        </p:nvSpPr>
        <p:spPr bwMode="auto">
          <a:xfrm>
            <a:off x="457200" y="1600200"/>
            <a:ext cx="3043238" cy="1042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03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Красный</a:t>
            </a:r>
          </a:p>
        </p:txBody>
      </p:sp>
      <p:sp>
        <p:nvSpPr>
          <p:cNvPr id="39942" name="WordArt 6"/>
          <p:cNvSpPr>
            <a:spLocks noChangeArrowheads="1" noChangeShapeType="1" noTextEdit="1"/>
          </p:cNvSpPr>
          <p:nvPr/>
        </p:nvSpPr>
        <p:spPr bwMode="auto">
          <a:xfrm>
            <a:off x="357188" y="2571750"/>
            <a:ext cx="3311525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"/>
                <a:cs typeface="Arial"/>
              </a:rPr>
              <a:t>Зеленый</a:t>
            </a:r>
          </a:p>
        </p:txBody>
      </p:sp>
      <p:sp>
        <p:nvSpPr>
          <p:cNvPr id="39943" name="WordArt 7"/>
          <p:cNvSpPr>
            <a:spLocks noChangeArrowheads="1" noChangeShapeType="1" noTextEdit="1"/>
          </p:cNvSpPr>
          <p:nvPr/>
        </p:nvSpPr>
        <p:spPr bwMode="auto">
          <a:xfrm>
            <a:off x="357188" y="3786188"/>
            <a:ext cx="388937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"/>
                <a:cs typeface="Arial"/>
              </a:rPr>
              <a:t>Коричневый</a:t>
            </a:r>
          </a:p>
        </p:txBody>
      </p:sp>
      <p:sp>
        <p:nvSpPr>
          <p:cNvPr id="39944" name="WordArt 8"/>
          <p:cNvSpPr>
            <a:spLocks noChangeArrowheads="1" noChangeShapeType="1" noTextEdit="1"/>
          </p:cNvSpPr>
          <p:nvPr/>
        </p:nvSpPr>
        <p:spPr bwMode="auto">
          <a:xfrm>
            <a:off x="357188" y="4786313"/>
            <a:ext cx="3313112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Желтый</a:t>
            </a:r>
          </a:p>
        </p:txBody>
      </p:sp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4429125" y="1857375"/>
            <a:ext cx="3933825" cy="476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чувство возбуждения</a:t>
            </a:r>
          </a:p>
        </p:txBody>
      </p:sp>
      <p:sp>
        <p:nvSpPr>
          <p:cNvPr id="39947" name="WordArt 11"/>
          <p:cNvSpPr>
            <a:spLocks noChangeArrowheads="1" noChangeShapeType="1" noTextEdit="1"/>
          </p:cNvSpPr>
          <p:nvPr/>
        </p:nvSpPr>
        <p:spPr bwMode="auto">
          <a:xfrm>
            <a:off x="4429125" y="2928938"/>
            <a:ext cx="4276725" cy="476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FF33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чувство спокойствия</a:t>
            </a:r>
          </a:p>
        </p:txBody>
      </p:sp>
      <p:sp>
        <p:nvSpPr>
          <p:cNvPr id="39948" name="WordArt 12"/>
          <p:cNvSpPr>
            <a:spLocks noChangeArrowheads="1" noChangeShapeType="1" noTextEdit="1"/>
          </p:cNvSpPr>
          <p:nvPr/>
        </p:nvSpPr>
        <p:spPr bwMode="auto">
          <a:xfrm>
            <a:off x="4572000" y="4071938"/>
            <a:ext cx="4276725" cy="476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7470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чувство  угнетённости</a:t>
            </a:r>
          </a:p>
        </p:txBody>
      </p:sp>
      <p:sp>
        <p:nvSpPr>
          <p:cNvPr id="39950" name="WordArt 14"/>
          <p:cNvSpPr>
            <a:spLocks noChangeArrowheads="1" noChangeShapeType="1" noTextEdit="1"/>
          </p:cNvSpPr>
          <p:nvPr/>
        </p:nvSpPr>
        <p:spPr bwMode="auto">
          <a:xfrm>
            <a:off x="4572000" y="5286375"/>
            <a:ext cx="4276725" cy="476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чувство  уверенности</a:t>
            </a:r>
          </a:p>
        </p:txBody>
      </p:sp>
    </p:spTree>
    <p:extLst>
      <p:ext uri="{BB962C8B-B14F-4D97-AF65-F5344CB8AC3E}">
        <p14:creationId xmlns:p14="http://schemas.microsoft.com/office/powerpoint/2010/main" val="1538407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animBg="1"/>
      <p:bldP spid="39941" grpId="0" animBg="1"/>
      <p:bldP spid="39942" grpId="0" animBg="1"/>
      <p:bldP spid="39943" grpId="0" animBg="1"/>
      <p:bldP spid="39944" grpId="0" animBg="1"/>
      <p:bldP spid="39945" grpId="0" animBg="1"/>
      <p:bldP spid="39947" grpId="0" animBg="1"/>
      <p:bldP spid="39948" grpId="0" animBg="1"/>
      <p:bldP spid="399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Картинка 1 из 1686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t="22468"/>
          <a:stretch>
            <a:fillRect/>
          </a:stretch>
        </p:blipFill>
        <p:spPr bwMode="auto">
          <a:xfrm>
            <a:off x="4769186" y="-18257"/>
            <a:ext cx="4395724" cy="353996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" y="3335078"/>
            <a:ext cx="9139386" cy="35394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3200" b="1" dirty="0" smtClean="0"/>
              <a:t>Под Москвой находилось селение Бородино. Бородинское поле находилось между двух дорог, которые вели на Москву. Заняв их, русские преградили путь к столице. 26 августа на этом поле под неумолчный грохот артиллерии сошлись две огромные армии. </a:t>
            </a:r>
            <a:endParaRPr lang="ru-RU" sz="3200" b="1" dirty="0"/>
          </a:p>
        </p:txBody>
      </p:sp>
      <p:pic>
        <p:nvPicPr>
          <p:cNvPr id="20484" name="Picture 4" descr="Картинка 5 из 543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18255"/>
            <a:ext cx="4729195" cy="33533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89224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Grp="1" noChangeAspect="1"/>
          </p:cNvGraphicFramePr>
          <p:nvPr>
            <p:ph/>
          </p:nvPr>
        </p:nvGraphicFramePr>
        <p:xfrm>
          <a:off x="457200" y="276225"/>
          <a:ext cx="8229600" cy="584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Диаграмма" r:id="rId3" imgW="8229687" imgH="5848381" progId="MSGraph.Chart.8">
                  <p:embed followColorScheme="full"/>
                </p:oleObj>
              </mc:Choice>
              <mc:Fallback>
                <p:oleObj name="Диаграмма" r:id="rId3" imgW="8229687" imgH="584838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76225"/>
                        <a:ext cx="8229600" cy="584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851920" y="5925244"/>
            <a:ext cx="2715784" cy="571504"/>
          </a:xfrm>
          <a:prstGeom prst="rect">
            <a:avLst/>
          </a:prstGeom>
          <a:solidFill>
            <a:schemeClr val="accent2"/>
          </a:solidFill>
          <a:effectLst>
            <a:glow rad="63500">
              <a:schemeClr val="accent2">
                <a:tint val="30000"/>
                <a:shade val="95000"/>
                <a:satMod val="300000"/>
                <a:alpha val="50000"/>
              </a:schemeClr>
            </a:glow>
            <a:softEdge rad="127000"/>
          </a:effectLst>
        </p:spPr>
        <p:style>
          <a:lnRef idx="1">
            <a:schemeClr val="accent2"/>
          </a:lnRef>
          <a:fillRef idx="1003">
            <a:schemeClr val="dk1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/>
                </a:solidFill>
              </a:rPr>
              <a:t>140 000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99206" y="5963346"/>
            <a:ext cx="2000264" cy="571504"/>
          </a:xfrm>
          <a:prstGeom prst="rect">
            <a:avLst/>
          </a:prstGeom>
          <a:solidFill>
            <a:schemeClr val="accent1"/>
          </a:solidFill>
          <a:effectLst>
            <a:glow rad="63500">
              <a:schemeClr val="accent2">
                <a:tint val="30000"/>
                <a:shade val="95000"/>
                <a:satMod val="300000"/>
                <a:alpha val="50000"/>
              </a:schemeClr>
            </a:glow>
            <a:softEdge rad="127000"/>
          </a:effectLst>
        </p:spPr>
        <p:style>
          <a:lnRef idx="1">
            <a:schemeClr val="accent2"/>
          </a:lnRef>
          <a:fillRef idx="1003">
            <a:schemeClr val="dk1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120 000</a:t>
            </a:r>
          </a:p>
        </p:txBody>
      </p:sp>
    </p:spTree>
    <p:extLst>
      <p:ext uri="{BB962C8B-B14F-4D97-AF65-F5344CB8AC3E}">
        <p14:creationId xmlns:p14="http://schemas.microsoft.com/office/powerpoint/2010/main" val="7039044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WordArt 2"/>
          <p:cNvSpPr>
            <a:spLocks noChangeArrowheads="1" noChangeShapeType="1" noTextEdit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Словарик</a:t>
            </a:r>
          </a:p>
        </p:txBody>
      </p:sp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457201" y="1600200"/>
            <a:ext cx="3034680" cy="8926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Лафет</a:t>
            </a:r>
          </a:p>
        </p:txBody>
      </p:sp>
      <p:sp>
        <p:nvSpPr>
          <p:cNvPr id="43014" name="WordArt 6"/>
          <p:cNvSpPr>
            <a:spLocks noChangeArrowheads="1" noChangeShapeType="1" noTextEdit="1"/>
          </p:cNvSpPr>
          <p:nvPr/>
        </p:nvSpPr>
        <p:spPr bwMode="auto">
          <a:xfrm>
            <a:off x="457200" y="3068960"/>
            <a:ext cx="3178696" cy="792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Бивак</a:t>
            </a:r>
          </a:p>
        </p:txBody>
      </p:sp>
      <p:sp>
        <p:nvSpPr>
          <p:cNvPr id="43015" name="WordArt 7"/>
          <p:cNvSpPr>
            <a:spLocks noChangeArrowheads="1" noChangeShapeType="1" noTextEdit="1"/>
          </p:cNvSpPr>
          <p:nvPr/>
        </p:nvSpPr>
        <p:spPr bwMode="auto">
          <a:xfrm>
            <a:off x="4860032" y="3068960"/>
            <a:ext cx="3456558" cy="792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Кивер</a:t>
            </a: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4716016" y="1600200"/>
            <a:ext cx="4176464" cy="8926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Картечь</a:t>
            </a:r>
          </a:p>
        </p:txBody>
      </p:sp>
    </p:spTree>
    <p:extLst>
      <p:ext uri="{BB962C8B-B14F-4D97-AF65-F5344CB8AC3E}">
        <p14:creationId xmlns:p14="http://schemas.microsoft.com/office/powerpoint/2010/main" val="19286480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771775" y="620713"/>
            <a:ext cx="36099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800" b="1">
                <a:latin typeface="Monotype Corsiva" pitchFamily="66" charset="0"/>
              </a:rPr>
              <a:t>Совет в Филях</a:t>
            </a:r>
          </a:p>
        </p:txBody>
      </p:sp>
      <p:pic>
        <p:nvPicPr>
          <p:cNvPr id="17411" name="AnimDivX32.avi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2008188" y="1773238"/>
            <a:ext cx="5084762" cy="4067175"/>
          </a:xfrm>
        </p:spPr>
      </p:pic>
      <p:pic>
        <p:nvPicPr>
          <p:cNvPr id="17412" name="Picture 4" descr="Fili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11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1"/>
                  </p:tgtEl>
                </p:cond>
              </p:nextCondLst>
            </p:seq>
            <p:video fullScrn="1">
              <p:cMediaNode vol="87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4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812_AI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66688"/>
            <a:ext cx="91440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79388" y="404813"/>
            <a:ext cx="6616700" cy="576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chemeClr val="bg1"/>
                </a:solidFill>
                <a:latin typeface="Monotype Corsiva" pitchFamily="66" charset="0"/>
              </a:rPr>
              <a:t>Напрасно ждал Наполеон,</a:t>
            </a:r>
          </a:p>
          <a:p>
            <a:r>
              <a:rPr lang="ru-RU" sz="3600" b="1">
                <a:solidFill>
                  <a:schemeClr val="bg1"/>
                </a:solidFill>
                <a:latin typeface="Monotype Corsiva" pitchFamily="66" charset="0"/>
              </a:rPr>
              <a:t>Последним счастьем упоенный,</a:t>
            </a:r>
          </a:p>
          <a:p>
            <a:r>
              <a:rPr lang="ru-RU" sz="3600" b="1">
                <a:solidFill>
                  <a:schemeClr val="bg1"/>
                </a:solidFill>
                <a:latin typeface="Monotype Corsiva" pitchFamily="66" charset="0"/>
              </a:rPr>
              <a:t>Москвы коленопреклоненной</a:t>
            </a:r>
          </a:p>
          <a:p>
            <a:r>
              <a:rPr lang="ru-RU" sz="3600" b="1">
                <a:solidFill>
                  <a:schemeClr val="bg1"/>
                </a:solidFill>
                <a:latin typeface="Monotype Corsiva" pitchFamily="66" charset="0"/>
              </a:rPr>
              <a:t>С ключами старого Кремля:</a:t>
            </a:r>
          </a:p>
          <a:p>
            <a:r>
              <a:rPr lang="ru-RU" sz="3600" b="1">
                <a:solidFill>
                  <a:schemeClr val="bg1"/>
                </a:solidFill>
                <a:latin typeface="Monotype Corsiva" pitchFamily="66" charset="0"/>
              </a:rPr>
              <a:t>Нет, не пошла Москва моя</a:t>
            </a:r>
          </a:p>
          <a:p>
            <a:r>
              <a:rPr lang="ru-RU" sz="3600" b="1">
                <a:solidFill>
                  <a:schemeClr val="bg1"/>
                </a:solidFill>
                <a:latin typeface="Monotype Corsiva" pitchFamily="66" charset="0"/>
              </a:rPr>
              <a:t>К нему с повинной головою.</a:t>
            </a:r>
          </a:p>
          <a:p>
            <a:r>
              <a:rPr lang="ru-RU" sz="3600" b="1">
                <a:solidFill>
                  <a:schemeClr val="bg1"/>
                </a:solidFill>
                <a:latin typeface="Monotype Corsiva" pitchFamily="66" charset="0"/>
              </a:rPr>
              <a:t>Не праздник, не приемный дар,</a:t>
            </a:r>
          </a:p>
          <a:p>
            <a:r>
              <a:rPr lang="ru-RU" sz="3600" b="1">
                <a:solidFill>
                  <a:schemeClr val="bg1"/>
                </a:solidFill>
                <a:latin typeface="Monotype Corsiva" pitchFamily="66" charset="0"/>
              </a:rPr>
              <a:t>Она готовила пожар</a:t>
            </a:r>
          </a:p>
          <a:p>
            <a:r>
              <a:rPr lang="ru-RU" sz="3600" b="1">
                <a:solidFill>
                  <a:schemeClr val="bg1"/>
                </a:solidFill>
                <a:latin typeface="Monotype Corsiva" pitchFamily="66" charset="0"/>
              </a:rPr>
              <a:t>Нетерпеливому герою.</a:t>
            </a:r>
          </a:p>
          <a:p>
            <a:endParaRPr lang="ru-RU" sz="1200" b="1">
              <a:solidFill>
                <a:schemeClr val="bg1"/>
              </a:solidFill>
              <a:latin typeface="Monotype Corsiva" pitchFamily="66" charset="0"/>
            </a:endParaRPr>
          </a:p>
          <a:p>
            <a:r>
              <a:rPr lang="ru-RU" sz="3600" b="1">
                <a:solidFill>
                  <a:schemeClr val="bg1"/>
                </a:solidFill>
                <a:latin typeface="Monotype Corsiva" pitchFamily="66" charset="0"/>
              </a:rPr>
              <a:t>                                          А.С. Пушкин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100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99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100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00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images.myshared.ru/5/436459/slide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9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8607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i53.tinypic.com/wmfjhw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Barclay18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Barclay182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322" y="1988840"/>
            <a:ext cx="3785085" cy="453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http://dev.www.mk.ru/upload/iblock_mk/475/4a/27/ef/DETAIL_PICTURE_5976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141983"/>
            <a:ext cx="3718385" cy="438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1" descr="Rajevskij N N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252" y="1650850"/>
            <a:ext cx="4257958" cy="487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712" y="1581794"/>
            <a:ext cx="4058303" cy="492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5" descr="Dokhturov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85" y="1650850"/>
            <a:ext cx="4257958" cy="491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110" y="1598934"/>
            <a:ext cx="4158130" cy="492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574" y="1423143"/>
            <a:ext cx="4257958" cy="508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646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arklay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8313" y="3429000"/>
            <a:ext cx="2227262" cy="280828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67" name="Picture 3" descr="Bagration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43663" y="3357563"/>
            <a:ext cx="2246312" cy="28797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68" name="Picture 4" descr="Dohturov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859338" y="188913"/>
            <a:ext cx="1909762" cy="26638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69" name="Picture 5" descr="Davydov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19925" y="188913"/>
            <a:ext cx="1949450" cy="26638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70" name="Picture 6" descr="Ermolov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79388" y="188913"/>
            <a:ext cx="2054225" cy="26638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71" name="Picture 7" descr="Tormasov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484438" y="188913"/>
            <a:ext cx="2127250" cy="26638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72" name="Picture 8" descr="Kutuzov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203575" y="3141663"/>
            <a:ext cx="2795588" cy="35274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C:\Documents and Settings\---\Мои документы\Мои рисунки\карта наполеон 001.jpg"/>
          <p:cNvPicPr>
            <a:picLocks noChangeAspect="1" noChangeArrowheads="1"/>
          </p:cNvPicPr>
          <p:nvPr/>
        </p:nvPicPr>
        <p:blipFill>
          <a:blip r:embed="rId2"/>
          <a:srcRect l="4069" t="4308" r="2350" b="5217"/>
          <a:stretch>
            <a:fillRect/>
          </a:stretch>
        </p:blipFill>
        <p:spPr bwMode="auto">
          <a:xfrm>
            <a:off x="-89739" y="0"/>
            <a:ext cx="9054227" cy="681651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76450" y="4609372"/>
            <a:ext cx="7092280" cy="22467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b="1" dirty="0" smtClean="0"/>
              <a:t>На карте жёлтым цветом выделена территория, которую контролировал Наполеон в 1812 году после завоевания ряда государств. Наступила очередь России.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2476404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3">
              <a:lumMod val="95000"/>
            </a:schemeClr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0" y="28972"/>
            <a:ext cx="9252520" cy="6552406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</a:t>
            </a:r>
            <a:r>
              <a:rPr lang="ru-RU" sz="2800" b="1" dirty="0">
                <a:solidFill>
                  <a:srgbClr val="C00000"/>
                </a:solidFill>
              </a:rPr>
              <a:t>1812</a:t>
            </a:r>
            <a:r>
              <a:rPr lang="ru-RU" sz="2800" b="1" dirty="0" smtClean="0">
                <a:solidFill>
                  <a:srgbClr val="002060"/>
                </a:solidFill>
              </a:rPr>
              <a:t> году  армия французского императора  </a:t>
            </a:r>
            <a:r>
              <a:rPr lang="ru-RU" sz="2800" b="1" dirty="0" smtClean="0">
                <a:solidFill>
                  <a:srgbClr val="C00000"/>
                </a:solidFill>
              </a:rPr>
              <a:t>Наполеона Бонапарта  </a:t>
            </a:r>
            <a:r>
              <a:rPr lang="ru-RU" sz="2800" b="1" dirty="0" smtClean="0">
                <a:solidFill>
                  <a:srgbClr val="002060"/>
                </a:solidFill>
              </a:rPr>
              <a:t>перешла границу России. На защиту  Отечества  поднялся весь народ – поэтому войну называют </a:t>
            </a:r>
            <a:r>
              <a:rPr lang="ru-RU" sz="2800" b="1" dirty="0" smtClean="0">
                <a:solidFill>
                  <a:srgbClr val="C00000"/>
                </a:solidFill>
              </a:rPr>
              <a:t>Отечественной. </a:t>
            </a:r>
            <a:r>
              <a:rPr lang="ru-RU" sz="2800" b="1" dirty="0" smtClean="0">
                <a:solidFill>
                  <a:srgbClr val="002060"/>
                </a:solidFill>
              </a:rPr>
              <a:t>Главнокомандующим русскими войсками был назначен полководец </a:t>
            </a:r>
            <a:r>
              <a:rPr lang="ru-RU" sz="2800" b="1" dirty="0" smtClean="0">
                <a:solidFill>
                  <a:srgbClr val="C00000"/>
                </a:solidFill>
              </a:rPr>
              <a:t>Михаил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Кутузов. </a:t>
            </a:r>
            <a:r>
              <a:rPr lang="ru-RU" sz="2800" b="1" dirty="0" smtClean="0">
                <a:solidFill>
                  <a:srgbClr val="002060"/>
                </a:solidFill>
              </a:rPr>
              <a:t>Главное сражение этой войны – </a:t>
            </a:r>
            <a:r>
              <a:rPr lang="ru-RU" sz="2800" b="1" dirty="0" smtClean="0">
                <a:solidFill>
                  <a:srgbClr val="C00000"/>
                </a:solidFill>
              </a:rPr>
              <a:t>Бородинская битва</a:t>
            </a:r>
            <a:r>
              <a:rPr lang="ru-RU" sz="2800" b="1" dirty="0" smtClean="0">
                <a:solidFill>
                  <a:srgbClr val="002060"/>
                </a:solidFill>
              </a:rPr>
              <a:t> – произошло 26 августа 1812 года.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032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4.bp.blogspot.com/-DnD4TZw4z7g/VTekIjRK2jI/AAAAAAAAFHk/_XmEWNTJcy0/s1600/1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168" y="2244824"/>
            <a:ext cx="4224636" cy="281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nfo-rm.com/data/photo/111815_04123234779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4" t="66038"/>
          <a:stretch/>
        </p:blipFill>
        <p:spPr bwMode="auto">
          <a:xfrm>
            <a:off x="6236144" y="7937"/>
            <a:ext cx="2645196" cy="23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nfo-rm.com/data/photo/111815_04123234779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81" b="66981"/>
          <a:stretch/>
        </p:blipFill>
        <p:spPr bwMode="auto">
          <a:xfrm>
            <a:off x="6732240" y="2492896"/>
            <a:ext cx="2411760" cy="252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info-rm.com/data/photo/111815_04123234779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4" t="32065" r="60086" b="33967"/>
          <a:stretch/>
        </p:blipFill>
        <p:spPr bwMode="auto">
          <a:xfrm>
            <a:off x="3466542" y="-28178"/>
            <a:ext cx="2232248" cy="233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info-rm.com/data/photo/111815_04123234779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57" r="79625"/>
          <a:stretch/>
        </p:blipFill>
        <p:spPr bwMode="auto">
          <a:xfrm>
            <a:off x="323528" y="114979"/>
            <a:ext cx="2202736" cy="21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images.fineartamerica.com/images-medium-large/sofiasofya-vasilyevna-kovalevskaya-sheila-terr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0418"/>
            <a:ext cx="2080431" cy="256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8" descr="Кижи, люди, лиц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179" y="4726502"/>
            <a:ext cx="3399487" cy="213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http://fs00.infourok.ru/images/doc/154/178187/img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997"/>
          <a:stretch/>
        </p:blipFill>
        <p:spPr bwMode="auto">
          <a:xfrm>
            <a:off x="5054252" y="4691057"/>
            <a:ext cx="3694211" cy="216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File08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3575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5" descr="File08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5076825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WordArt 6"/>
          <p:cNvSpPr>
            <a:spLocks noChangeArrowheads="1" noChangeShapeType="1" noTextEdit="1"/>
          </p:cNvSpPr>
          <p:nvPr/>
        </p:nvSpPr>
        <p:spPr bwMode="auto">
          <a:xfrm>
            <a:off x="3923928" y="187326"/>
            <a:ext cx="4673600" cy="172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Отечественная война</a:t>
            </a:r>
          </a:p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1812 года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93373" y="3975621"/>
            <a:ext cx="61572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Домашнее задание: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4745965"/>
            <a:ext cx="896448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Учебник: стр.52-55</a:t>
            </a: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Рабочая тетрадь: стр.29 №3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57925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айл:Andrea Appiani 002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5072066" cy="682340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72066" y="142852"/>
            <a:ext cx="392909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Бонапарт Наполеон 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(1769 - 1821) 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2066" y="2000240"/>
            <a:ext cx="40719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 конце </a:t>
            </a:r>
            <a:r>
              <a:rPr lang="en-US" sz="2400" b="1" dirty="0" smtClean="0"/>
              <a:t>XVIII</a:t>
            </a:r>
            <a:r>
              <a:rPr lang="ru-RU" sz="2400" b="1" dirty="0" smtClean="0"/>
              <a:t> века генерал Наполеон Бонапарт захватил власть во Франции и провозгласил себя императором.</a:t>
            </a:r>
          </a:p>
          <a:p>
            <a:pPr algn="ctr"/>
            <a:r>
              <a:rPr lang="ru-RU" sz="2400" b="1" dirty="0" smtClean="0"/>
              <a:t>С этого времени события в Западной Европе связаны с его именем и войнами.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5999668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ypresentation.ru/documents/4bf78ad435f9dea86f62f6133fce6181/img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167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4363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arklay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22475" y="260350"/>
            <a:ext cx="5070475" cy="63976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73025" y="3175000"/>
            <a:ext cx="6946900" cy="1190625"/>
          </a:xfrm>
          <a:prstGeom prst="rect">
            <a:avLst/>
          </a:prstGeom>
          <a:solidFill>
            <a:schemeClr val="bg1">
              <a:alpha val="50195"/>
            </a:schemeClr>
          </a:solidFill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3600" b="1">
                <a:latin typeface="Monotype Corsiva" pitchFamily="66" charset="0"/>
              </a:rPr>
              <a:t>Барклай-де-Толли Михаил Богданович</a:t>
            </a:r>
          </a:p>
          <a:p>
            <a:pPr algn="r"/>
            <a:r>
              <a:rPr lang="ru-RU" sz="3600" b="1">
                <a:latin typeface="Monotype Corsiva" pitchFamily="66" charset="0"/>
              </a:rPr>
              <a:t>(1761-1818)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187450" y="4724400"/>
            <a:ext cx="7480300" cy="180022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3600" b="1">
                <a:latin typeface="Monotype Corsiva" pitchFamily="66" charset="0"/>
              </a:rPr>
              <a:t>«Стоическое лицо Барклая есть </a:t>
            </a:r>
          </a:p>
          <a:p>
            <a:pPr algn="r"/>
            <a:r>
              <a:rPr lang="ru-RU" sz="3600" b="1">
                <a:latin typeface="Monotype Corsiva" pitchFamily="66" charset="0"/>
              </a:rPr>
              <a:t>одно из замечательных в нашей истории».</a:t>
            </a:r>
          </a:p>
          <a:p>
            <a:pPr algn="r"/>
            <a:r>
              <a:rPr lang="ru-RU" sz="4000" b="1">
                <a:latin typeface="Monotype Corsiva" pitchFamily="66" charset="0"/>
              </a:rPr>
              <a:t>А. С. Пушкин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54487E-6 L 0.30868 -0.224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00" y="-1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  <p:bldP spid="51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gration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36763" y="188913"/>
            <a:ext cx="5056187" cy="648176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23850" y="1628775"/>
            <a:ext cx="5375275" cy="13112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4000" b="1">
                <a:latin typeface="Monotype Corsiva" pitchFamily="66" charset="0"/>
              </a:rPr>
              <a:t>Багратион Петр Иванович</a:t>
            </a:r>
          </a:p>
          <a:p>
            <a:pPr algn="r"/>
            <a:r>
              <a:rPr lang="ru-RU" sz="4000" b="1">
                <a:latin typeface="Monotype Corsiva" pitchFamily="66" charset="0"/>
              </a:rPr>
              <a:t>(1765-1812)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827088" y="3141663"/>
            <a:ext cx="7975600" cy="354012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latin typeface="Monotype Corsiva" pitchFamily="66" charset="0"/>
              </a:rPr>
              <a:t>Когда все русское за родину стремилось,</a:t>
            </a:r>
          </a:p>
          <a:p>
            <a:r>
              <a:rPr lang="ru-RU" sz="3600" b="1">
                <a:latin typeface="Monotype Corsiva" pitchFamily="66" charset="0"/>
              </a:rPr>
              <a:t>Он двинулся с мечом – и пал – </a:t>
            </a:r>
          </a:p>
          <a:p>
            <a:r>
              <a:rPr lang="ru-RU" sz="3600" b="1">
                <a:latin typeface="Monotype Corsiva" pitchFamily="66" charset="0"/>
              </a:rPr>
              <a:t>                                         и стихнул гром.</a:t>
            </a:r>
          </a:p>
          <a:p>
            <a:r>
              <a:rPr lang="ru-RU" sz="3600" b="1">
                <a:latin typeface="Monotype Corsiva" pitchFamily="66" charset="0"/>
              </a:rPr>
              <a:t>Герой! Отечество в тебе одном</a:t>
            </a:r>
          </a:p>
          <a:p>
            <a:r>
              <a:rPr lang="ru-RU" sz="3600" b="1">
                <a:latin typeface="Monotype Corsiva" pitchFamily="66" charset="0"/>
              </a:rPr>
              <a:t>Ста тысячи сынов лишилось!</a:t>
            </a:r>
          </a:p>
          <a:p>
            <a:endParaRPr lang="ru-RU" sz="1000" b="1">
              <a:latin typeface="Monotype Corsiva" pitchFamily="66" charset="0"/>
            </a:endParaRPr>
          </a:p>
          <a:p>
            <a:r>
              <a:rPr lang="ru-RU" sz="3600" b="1">
                <a:latin typeface="Monotype Corsiva" pitchFamily="66" charset="0"/>
              </a:rPr>
              <a:t>                                    «Русский вестник», 1812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53469E-6 L 0.32379 -0.209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0" y="-10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ormasov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51050" y="260350"/>
            <a:ext cx="5003800" cy="62642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619250" y="3789363"/>
            <a:ext cx="6889750" cy="143192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4400" b="1">
                <a:latin typeface="Monotype Corsiva" pitchFamily="66" charset="0"/>
              </a:rPr>
              <a:t>Тормасов Александр Петрович</a:t>
            </a:r>
          </a:p>
          <a:p>
            <a:pPr algn="r"/>
            <a:r>
              <a:rPr lang="ru-RU" sz="4400" b="1">
                <a:latin typeface="Monotype Corsiva" pitchFamily="66" charset="0"/>
              </a:rPr>
              <a:t>(1752-1819)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68363E-6 L 0.3092 -0.2044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0" y="-10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19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5"/>
          <p:cNvGraphicFramePr>
            <a:graphicFrameLocks noGrp="1" noChangeAspect="1"/>
          </p:cNvGraphicFramePr>
          <p:nvPr>
            <p:ph/>
          </p:nvPr>
        </p:nvGraphicFramePr>
        <p:xfrm>
          <a:off x="457200" y="276225"/>
          <a:ext cx="8229600" cy="584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Диаграмма" r:id="rId3" imgW="8229687" imgH="5848381" progId="MSGraph.Chart.8">
                  <p:embed followColorScheme="full"/>
                </p:oleObj>
              </mc:Choice>
              <mc:Fallback>
                <p:oleObj name="Диаграмма" r:id="rId3" imgW="8229687" imgH="584838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76225"/>
                        <a:ext cx="8229600" cy="584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334190" y="5810946"/>
            <a:ext cx="4214842" cy="571504"/>
          </a:xfrm>
          <a:prstGeom prst="rect">
            <a:avLst/>
          </a:prstGeom>
          <a:solidFill>
            <a:schemeClr val="accent2"/>
          </a:solidFill>
          <a:effectLst>
            <a:glow rad="63500">
              <a:schemeClr val="accent2">
                <a:tint val="30000"/>
                <a:shade val="95000"/>
                <a:satMod val="300000"/>
                <a:alpha val="50000"/>
              </a:schemeClr>
            </a:glow>
            <a:softEdge rad="127000"/>
          </a:effectLst>
        </p:spPr>
        <p:style>
          <a:lnRef idx="1">
            <a:schemeClr val="accent2"/>
          </a:lnRef>
          <a:fillRef idx="1003">
            <a:schemeClr val="dk1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/>
                </a:solidFill>
              </a:rPr>
              <a:t>380 000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5810946"/>
            <a:ext cx="2571768" cy="571504"/>
          </a:xfrm>
          <a:prstGeom prst="rect">
            <a:avLst/>
          </a:prstGeom>
          <a:solidFill>
            <a:schemeClr val="accent1"/>
          </a:solidFill>
          <a:effectLst>
            <a:glow rad="63500">
              <a:schemeClr val="accent2">
                <a:tint val="30000"/>
                <a:shade val="95000"/>
                <a:satMod val="300000"/>
                <a:alpha val="50000"/>
              </a:schemeClr>
            </a:glow>
            <a:softEdge rad="127000"/>
          </a:effectLst>
        </p:spPr>
        <p:style>
          <a:lnRef idx="1">
            <a:schemeClr val="accent2"/>
          </a:lnRef>
          <a:fillRef idx="1003">
            <a:schemeClr val="dk1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240 000</a:t>
            </a:r>
          </a:p>
        </p:txBody>
      </p:sp>
    </p:spTree>
    <p:extLst>
      <p:ext uri="{BB962C8B-B14F-4D97-AF65-F5344CB8AC3E}">
        <p14:creationId xmlns:p14="http://schemas.microsoft.com/office/powerpoint/2010/main" val="16103317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ypresentation.ru/documents/4bf78ad435f9dea86f62f6133fce6181/img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167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6423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353</Words>
  <Application>Microsoft Office PowerPoint</Application>
  <PresentationFormat>Экран (4:3)</PresentationFormat>
  <Paragraphs>64</Paragraphs>
  <Slides>22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Оформление по умолчанию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Alla</cp:lastModifiedBy>
  <cp:revision>65</cp:revision>
  <dcterms:created xsi:type="dcterms:W3CDTF">2005-04-02T19:11:40Z</dcterms:created>
  <dcterms:modified xsi:type="dcterms:W3CDTF">2016-07-17T17:41:31Z</dcterms:modified>
</cp:coreProperties>
</file>